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193" r="0" b="10706"/>
          <a:stretch>
            <a:fillRect/>
          </a:stretch>
        </p:blipFill>
        <p:spPr>
          <a:xfrm flipH="false" flipV="false" rot="0">
            <a:off x="1028700" y="1028700"/>
            <a:ext cx="11220154" cy="389470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3184777" y="-278143"/>
            <a:ext cx="5367445" cy="10843285"/>
          </a:xfrm>
          <a:prstGeom prst="rect">
            <a:avLst/>
          </a:prstGeom>
          <a:solidFill>
            <a:srgbClr val="848383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4259050" y="962025"/>
            <a:ext cx="32188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30">
                <a:solidFill>
                  <a:srgbClr val="FFFFFF"/>
                </a:solidFill>
                <a:latin typeface="Montserrat Classic"/>
              </a:rPr>
              <a:t>KELOMPOK 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10175"/>
            <a:ext cx="11721846" cy="447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20"/>
              </a:lnSpc>
            </a:pPr>
            <a:r>
              <a:rPr lang="en-US" sz="6500" spc="455">
                <a:solidFill>
                  <a:srgbClr val="000000"/>
                </a:solidFill>
                <a:latin typeface="Montserrat Classic Bold"/>
              </a:rPr>
              <a:t>PELAYANAN ADUAN PELECEHAN SEKSUAL DENGAN MENGGUNAKAN CHATBOT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13871" y="7850505"/>
            <a:ext cx="3131967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700" spc="189">
                <a:solidFill>
                  <a:srgbClr val="FFFFFF"/>
                </a:solidFill>
                <a:latin typeface="Montserrat Classic"/>
              </a:rPr>
              <a:t>The 4Ws of Problem Scoping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5546055" y="5172489"/>
            <a:ext cx="1799783" cy="2895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4259050" y="1729683"/>
            <a:ext cx="32188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30">
                <a:solidFill>
                  <a:srgbClr val="FFFFFF"/>
                </a:solidFill>
                <a:latin typeface="Montserrat Classic"/>
              </a:rPr>
              <a:t>ORBIT GURU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83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84332" y="6700979"/>
            <a:ext cx="4302735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FFFFF"/>
                </a:solidFill>
                <a:latin typeface="Montserrat Light"/>
              </a:rPr>
              <a:t>Kami ingin membuat para penyintas untuk berani berbicara dan melaporkan tindakan pelecehan seksual.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0907" t="0" r="8511" b="0"/>
          <a:stretch>
            <a:fillRect/>
          </a:stretch>
        </p:blipFill>
        <p:spPr>
          <a:xfrm flipH="false" flipV="false" rot="0">
            <a:off x="-168835" y="0"/>
            <a:ext cx="12878592" cy="1064806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-47625"/>
            <a:ext cx="12709757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>
                <a:solidFill>
                  <a:srgbClr val="000000"/>
                </a:solidFill>
                <a:latin typeface="Montserrat Classic Bold"/>
              </a:rPr>
              <a:t>WHY</a:t>
            </a:r>
          </a:p>
          <a:p>
            <a:pPr>
              <a:lnSpc>
                <a:spcPts val="4158"/>
              </a:lnSpc>
            </a:pPr>
            <a:r>
              <a:rPr lang="en-US" sz="7500" spc="67">
                <a:solidFill>
                  <a:srgbClr val="000000"/>
                </a:solidFill>
                <a:latin typeface="Montserrat Classic Bold"/>
              </a:rPr>
              <a:t>Mengapa kamu yakin masalah ini sangat penting dibahas?</a:t>
            </a:r>
          </a:p>
          <a:p>
            <a:pPr>
              <a:lnSpc>
                <a:spcPts val="945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584332" y="1330325"/>
            <a:ext cx="3827428" cy="355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9"/>
              </a:lnSpc>
            </a:pPr>
            <a:r>
              <a:rPr lang="en-US" sz="3699" spc="36">
                <a:solidFill>
                  <a:srgbClr val="FFFFFF"/>
                </a:solidFill>
                <a:latin typeface="Montserrat Light Bold"/>
              </a:rPr>
              <a:t>Apa nilai utama dari permasalahan ini?</a:t>
            </a:r>
          </a:p>
          <a:p>
            <a:pPr algn="ctr">
              <a:lnSpc>
                <a:spcPts val="554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83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3000"/>
          </a:blip>
          <a:srcRect l="8528" t="0" r="0" b="0"/>
          <a:stretch>
            <a:fillRect/>
          </a:stretch>
        </p:blipFill>
        <p:spPr>
          <a:xfrm flipH="false" flipV="false" rot="0">
            <a:off x="8714323" y="-1289495"/>
            <a:ext cx="11291570" cy="82296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72447" y="3593210"/>
            <a:ext cx="18432893" cy="669379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15459517" y="1086655"/>
            <a:ext cx="1799783" cy="2895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872413" y="4522850"/>
            <a:ext cx="15997996" cy="5318908"/>
            <a:chOff x="0" y="0"/>
            <a:chExt cx="21330662" cy="709187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2400"/>
              <a:ext cx="21330662" cy="258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4580"/>
                </a:lnSpc>
              </a:pPr>
              <a:r>
                <a:rPr lang="en-US" sz="13500" spc="945">
                  <a:solidFill>
                    <a:srgbClr val="000000"/>
                  </a:solidFill>
                  <a:latin typeface="Montserrat Classic Bold"/>
                </a:rPr>
                <a:t>CHATBOT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5910" y="3325693"/>
              <a:ext cx="21214752" cy="3766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 spc="297">
                  <a:solidFill>
                    <a:srgbClr val="000000"/>
                  </a:solidFill>
                  <a:latin typeface="Montserrat Classic"/>
                </a:rPr>
                <a:t>MEMBUAT SUATU LAYANAN (CHATBOT) YANG DAPAT DIPAKAI</a:t>
              </a:r>
              <a:r>
                <a:rPr lang="en-US" sz="2700" spc="297">
                  <a:solidFill>
                    <a:srgbClr val="EE3239"/>
                  </a:solidFill>
                  <a:latin typeface="Montserrat Classic"/>
                </a:rPr>
                <a:t> KAPANPUN, DIMANAPUN DAN DISITUASI APAPUN.</a:t>
              </a:r>
            </a:p>
            <a:p>
              <a:pPr>
                <a:lnSpc>
                  <a:spcPts val="3780"/>
                </a:lnSpc>
              </a:pPr>
            </a:p>
            <a:p>
              <a:pPr>
                <a:lnSpc>
                  <a:spcPts val="3780"/>
                </a:lnSpc>
              </a:pPr>
              <a:r>
                <a:rPr lang="en-US" sz="2700" spc="297">
                  <a:solidFill>
                    <a:srgbClr val="000000"/>
                  </a:solidFill>
                  <a:latin typeface="Montserrat Classic"/>
                </a:rPr>
                <a:t>DENGAN MENJAMIN KEAMANAN DATA/IDENTITAS PENYINTAS SEHINGGA PENYINTAS MERASA KELUHAN(LAPORAN) TERSEBUT </a:t>
              </a:r>
              <a:r>
                <a:rPr lang="en-US" sz="2700" spc="297">
                  <a:solidFill>
                    <a:srgbClr val="EE3239"/>
                  </a:solidFill>
                  <a:latin typeface="Montserrat Classic"/>
                </a:rPr>
                <a:t>TERSAMPAIKAN DAN AMAN.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1604" y="675385"/>
            <a:ext cx="15187913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>
                <a:solidFill>
                  <a:srgbClr val="FAF8FF"/>
                </a:solidFill>
                <a:latin typeface="Montserrat Classic Bold"/>
              </a:rPr>
              <a:t>WHY</a:t>
            </a:r>
          </a:p>
          <a:p>
            <a:pPr>
              <a:lnSpc>
                <a:spcPts val="4158"/>
              </a:lnSpc>
            </a:pPr>
            <a:r>
              <a:rPr lang="en-US" sz="7500" spc="67">
                <a:solidFill>
                  <a:srgbClr val="FAF8FF"/>
                </a:solidFill>
                <a:latin typeface="Montserrat Classic Bold"/>
              </a:rPr>
              <a:t>Mengapa kamu yakin masalah ini sangat penting dibahas?</a:t>
            </a:r>
          </a:p>
          <a:p>
            <a:pPr>
              <a:lnSpc>
                <a:spcPts val="94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74160"/>
            <a:ext cx="16087805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3000" spc="27">
                <a:solidFill>
                  <a:srgbClr val="000000"/>
                </a:solidFill>
                <a:latin typeface="Montserrat Classic Bold"/>
              </a:rPr>
              <a:t>Bagaimana kamu bisa memperbaiki (sebagian atau seluruh) dari masalah tsb?</a:t>
            </a:r>
          </a:p>
          <a:p>
            <a:pPr algn="ctr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7000" t="0" r="30950" b="0"/>
          <a:stretch>
            <a:fillRect/>
          </a:stretch>
        </p:blipFill>
        <p:spPr>
          <a:xfrm flipH="false" flipV="false" rot="0">
            <a:off x="14040185" y="0"/>
            <a:ext cx="4021894" cy="9258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620707"/>
            <a:ext cx="12243823" cy="6576311"/>
            <a:chOff x="0" y="0"/>
            <a:chExt cx="16325098" cy="876841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6325098" cy="7552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19"/>
                </a:lnSpc>
              </a:pPr>
              <a:r>
                <a:rPr lang="en-US" sz="4900" spc="142">
                  <a:solidFill>
                    <a:srgbClr val="000000"/>
                  </a:solidFill>
                  <a:latin typeface="Montserrat Classic Bold"/>
                </a:rPr>
                <a:t>YOU'RE NOT VICTIM FOR SHARING YOUR STORY. YOU ARE A SURVIVOR SETTING THE WORLD ON FIRE WITH YOUR TRUTH. AND YOU NEVER KNOW WHO NEEDS YOUR LIGHT, YOUR WARMTH, AND RAGING COURAGE.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034566"/>
              <a:ext cx="16315738" cy="733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363">
                  <a:solidFill>
                    <a:srgbClr val="000000"/>
                  </a:solidFill>
                  <a:latin typeface="Montserrat Classic"/>
                </a:rPr>
                <a:t>AL</a:t>
              </a:r>
              <a:r>
                <a:rPr lang="en-US" sz="3300" spc="363">
                  <a:solidFill>
                    <a:srgbClr val="000000"/>
                  </a:solidFill>
                  <a:latin typeface="Montserrat Classic"/>
                </a:rPr>
                <a:t>EXANDRA ELLE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6101" y="1149521"/>
            <a:ext cx="1208168" cy="942371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0" y="8636890"/>
            <a:ext cx="18288000" cy="1650110"/>
          </a:xfrm>
          <a:prstGeom prst="rect">
            <a:avLst/>
          </a:prstGeom>
          <a:solidFill>
            <a:srgbClr val="848383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83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84777" y="-260528"/>
            <a:ext cx="5388973" cy="1080805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5400000">
            <a:off x="11673172" y="3991579"/>
            <a:ext cx="8174056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>
                <a:solidFill>
                  <a:srgbClr val="000000"/>
                </a:solidFill>
                <a:latin typeface="Montserrat Classic Bold"/>
              </a:rPr>
              <a:t>POKOK BAHASAN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85461"/>
            <a:ext cx="828996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288">
                <a:solidFill>
                  <a:srgbClr val="FFFFFF"/>
                </a:solidFill>
                <a:latin typeface="Montserrat Classic Bold"/>
              </a:rPr>
              <a:t>Today's discussion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77060" y="4911087"/>
            <a:ext cx="5439364" cy="434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885184" indent="-442592" lvl="1">
              <a:lnSpc>
                <a:spcPts val="8814"/>
              </a:lnSpc>
              <a:buFont typeface="Arial"/>
              <a:buChar char="•"/>
            </a:pPr>
            <a:r>
              <a:rPr lang="en-US" sz="4099" spc="40">
                <a:solidFill>
                  <a:srgbClr val="FFFFFF"/>
                </a:solidFill>
                <a:latin typeface="Montserrat Light"/>
              </a:rPr>
              <a:t>WHO</a:t>
            </a:r>
          </a:p>
          <a:p>
            <a:pPr algn="r" marL="885184" indent="-442592" lvl="1">
              <a:lnSpc>
                <a:spcPts val="8814"/>
              </a:lnSpc>
              <a:buFont typeface="Arial"/>
              <a:buChar char="•"/>
            </a:pPr>
            <a:r>
              <a:rPr lang="en-US" sz="4099" spc="40">
                <a:solidFill>
                  <a:srgbClr val="FFFFFF"/>
                </a:solidFill>
                <a:latin typeface="Montserrat Light"/>
              </a:rPr>
              <a:t>WHAT</a:t>
            </a:r>
          </a:p>
          <a:p>
            <a:pPr algn="r" marL="885184" indent="-442592" lvl="1">
              <a:lnSpc>
                <a:spcPts val="8814"/>
              </a:lnSpc>
              <a:buFont typeface="Arial"/>
              <a:buChar char="•"/>
            </a:pPr>
            <a:r>
              <a:rPr lang="en-US" sz="4099" spc="40">
                <a:solidFill>
                  <a:srgbClr val="FFFFFF"/>
                </a:solidFill>
                <a:latin typeface="Montserrat Light"/>
              </a:rPr>
              <a:t>WHERE</a:t>
            </a:r>
          </a:p>
          <a:p>
            <a:pPr algn="r" marL="885184" indent="-442592" lvl="1">
              <a:lnSpc>
                <a:spcPts val="8814"/>
              </a:lnSpc>
              <a:buFont typeface="Arial"/>
              <a:buChar char="•"/>
            </a:pPr>
            <a:r>
              <a:rPr lang="en-US" sz="4099" spc="40">
                <a:solidFill>
                  <a:srgbClr val="FFFFFF"/>
                </a:solidFill>
                <a:latin typeface="Montserrat Light"/>
              </a:rPr>
              <a:t>WHY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30078" t="0" r="17108" b="0"/>
          <a:stretch>
            <a:fillRect/>
          </a:stretch>
        </p:blipFill>
        <p:spPr>
          <a:xfrm flipH="false" flipV="false" rot="0">
            <a:off x="1028700" y="3234954"/>
            <a:ext cx="4787139" cy="6039041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10416641" y="1085461"/>
            <a:ext cx="1799783" cy="28955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83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6607" y="-210821"/>
            <a:ext cx="5123117" cy="1073759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2437923" y="5129023"/>
            <a:ext cx="4821377" cy="16475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260904" y="6426453"/>
            <a:ext cx="5619920" cy="4122294"/>
            <a:chOff x="0" y="0"/>
            <a:chExt cx="4198620" cy="3079750"/>
          </a:xfrm>
        </p:grpSpPr>
        <p:sp>
          <p:nvSpPr>
            <p:cNvPr name="Freeform 5" id="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130" r="-90" t="-49080" b="-21709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773427" y="6241979"/>
            <a:ext cx="5514573" cy="4045021"/>
            <a:chOff x="0" y="0"/>
            <a:chExt cx="4198620" cy="3079750"/>
          </a:xfrm>
        </p:grpSpPr>
        <p:sp>
          <p:nvSpPr>
            <p:cNvPr name="Freeform 7" id="7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3"/>
              <a:stretch>
                <a:fillRect l="-16146" r="-90" t="-2719" b="-275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-5400000">
            <a:off x="-1672585" y="4301490"/>
            <a:ext cx="8174056" cy="168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>
                <a:solidFill>
                  <a:srgbClr val="000000"/>
                </a:solidFill>
                <a:latin typeface="Montserrat Classic Bold"/>
              </a:rPr>
              <a:t>WHO</a:t>
            </a:r>
          </a:p>
          <a:p>
            <a:pPr>
              <a:lnSpc>
                <a:spcPts val="3780"/>
              </a:lnSpc>
            </a:pPr>
            <a:r>
              <a:rPr lang="en-US" sz="3000" spc="27">
                <a:solidFill>
                  <a:srgbClr val="000000"/>
                </a:solidFill>
                <a:latin typeface="Montserrat Classic Bold"/>
              </a:rPr>
              <a:t>Siapa yang memiliki masalah tersebut?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13883" y="1028700"/>
            <a:ext cx="11045417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</a:pPr>
            <a:r>
              <a:rPr lang="en-US" sz="3900" spc="288">
                <a:solidFill>
                  <a:srgbClr val="FFFFFF"/>
                </a:solidFill>
                <a:latin typeface="Montserrat Classic Bold"/>
              </a:rPr>
              <a:t>Siapa saja yang mengalami masalah tersebut?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24992" y="4567048"/>
            <a:ext cx="1043430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000" spc="30">
                <a:solidFill>
                  <a:srgbClr val="FFFFFF"/>
                </a:solidFill>
                <a:latin typeface="Montserrat Light Bold"/>
              </a:rPr>
              <a:t>Laki-Laki dan Perempuan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83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6607" y="-210821"/>
            <a:ext cx="5123117" cy="1073759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2437923" y="5129023"/>
            <a:ext cx="4821377" cy="164757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2000"/>
          </a:blip>
          <a:srcRect l="2385" t="0" r="0" b="1650"/>
          <a:stretch>
            <a:fillRect/>
          </a:stretch>
        </p:blipFill>
        <p:spPr>
          <a:xfrm flipH="false" flipV="false" rot="0">
            <a:off x="4876510" y="0"/>
            <a:ext cx="14690262" cy="1059498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-5400000">
            <a:off x="-1672585" y="4301490"/>
            <a:ext cx="8174056" cy="168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>
                <a:solidFill>
                  <a:srgbClr val="000000"/>
                </a:solidFill>
                <a:latin typeface="Montserrat Classic Bold"/>
              </a:rPr>
              <a:t>WHO</a:t>
            </a:r>
          </a:p>
          <a:p>
            <a:pPr>
              <a:lnSpc>
                <a:spcPts val="3780"/>
              </a:lnSpc>
            </a:pPr>
            <a:r>
              <a:rPr lang="en-US" sz="3000" spc="27">
                <a:solidFill>
                  <a:srgbClr val="000000"/>
                </a:solidFill>
                <a:latin typeface="Montserrat Classic Bold"/>
              </a:rPr>
              <a:t>Siapa yang memiliki masalah tersebut?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13883" y="1028700"/>
            <a:ext cx="11045417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</a:pPr>
            <a:r>
              <a:rPr lang="en-US" sz="3900" spc="288">
                <a:solidFill>
                  <a:srgbClr val="FFFFFF"/>
                </a:solidFill>
                <a:latin typeface="Montserrat Classic Bold"/>
              </a:rPr>
              <a:t>Siapa saja yang terlibat dalam masalah tersebut?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24992" y="4567048"/>
            <a:ext cx="1043430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000" spc="30">
                <a:solidFill>
                  <a:srgbClr val="FAF8FF"/>
                </a:solidFill>
                <a:latin typeface="Montserrat Light Bold"/>
              </a:rPr>
              <a:t>Penyintas dan Pelaku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825" r="0" b="782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6607" y="-210821"/>
            <a:ext cx="5123117" cy="1073759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7017270" y="8558022"/>
            <a:ext cx="10434308" cy="25066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4" id="4"/>
          <p:cNvSpPr txBox="true"/>
          <p:nvPr/>
        </p:nvSpPr>
        <p:spPr>
          <a:xfrm rot="-5400000">
            <a:off x="-1672585" y="4301490"/>
            <a:ext cx="8174056" cy="168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>
                <a:solidFill>
                  <a:srgbClr val="000000"/>
                </a:solidFill>
                <a:latin typeface="Montserrat Classic Bold"/>
              </a:rPr>
              <a:t>WHO</a:t>
            </a:r>
          </a:p>
          <a:p>
            <a:pPr>
              <a:lnSpc>
                <a:spcPts val="3780"/>
              </a:lnSpc>
            </a:pPr>
            <a:r>
              <a:rPr lang="en-US" sz="3000" spc="27">
                <a:solidFill>
                  <a:srgbClr val="000000"/>
                </a:solidFill>
                <a:latin typeface="Montserrat Classic Bold"/>
              </a:rPr>
              <a:t>Siapa yang memiliki masalah tersebut?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13883" y="1028700"/>
            <a:ext cx="11045417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</a:pPr>
            <a:r>
              <a:rPr lang="en-US" sz="3900" spc="288">
                <a:solidFill>
                  <a:srgbClr val="FFFFFF"/>
                </a:solidFill>
                <a:latin typeface="Montserrat Classic Bold"/>
              </a:rPr>
              <a:t>Siapa yang kamu ketahui tentang mereka?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7270" y="6577294"/>
            <a:ext cx="10434308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spc="30">
                <a:solidFill>
                  <a:srgbClr val="FFFFFF"/>
                </a:solidFill>
                <a:latin typeface="Montserrat Light Bold"/>
              </a:rPr>
              <a:t>Banyak penyintas yang takut untuk menyuarakan pengalaman tidak menyenangkan serta melaporkan pelaku pelecehan tersebut.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5000"/>
          </a:blip>
          <a:srcRect l="0" t="7865" r="0" b="786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84777" y="-341231"/>
            <a:ext cx="5385059" cy="10966589"/>
          </a:xfrm>
          <a:prstGeom prst="rect">
            <a:avLst/>
          </a:prstGeom>
          <a:solidFill>
            <a:srgbClr val="848383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99938"/>
            <a:ext cx="1799783" cy="28955"/>
          </a:xfrm>
          <a:prstGeom prst="rect">
            <a:avLst/>
          </a:prstGeom>
          <a:solidFill>
            <a:srgbClr val="848383"/>
          </a:solidFill>
        </p:spPr>
      </p:sp>
      <p:sp>
        <p:nvSpPr>
          <p:cNvPr name="TextBox 4" id="4"/>
          <p:cNvSpPr txBox="true"/>
          <p:nvPr/>
        </p:nvSpPr>
        <p:spPr>
          <a:xfrm rot="5400000">
            <a:off x="11673172" y="3728054"/>
            <a:ext cx="8174056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>
                <a:solidFill>
                  <a:srgbClr val="FFFFFF"/>
                </a:solidFill>
                <a:latin typeface="Montserrat Classic Bold"/>
              </a:rPr>
              <a:t>WHAT</a:t>
            </a:r>
          </a:p>
          <a:p>
            <a:pPr>
              <a:lnSpc>
                <a:spcPts val="4158"/>
              </a:lnSpc>
            </a:pPr>
            <a:r>
              <a:rPr lang="en-US" sz="3300" spc="29">
                <a:solidFill>
                  <a:srgbClr val="FFFFFF"/>
                </a:solidFill>
                <a:latin typeface="Montserrat Classic Bold"/>
              </a:rPr>
              <a:t>Apa permasalahannya sebenarnya?</a:t>
            </a:r>
          </a:p>
          <a:p>
            <a:pPr>
              <a:lnSpc>
                <a:spcPts val="945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1403"/>
            <a:ext cx="1120479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288">
                <a:solidFill>
                  <a:srgbClr val="000000"/>
                </a:solidFill>
                <a:latin typeface="Montserrat Classic Bold"/>
              </a:rPr>
              <a:t>Apa masalah utamanya?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82597"/>
            <a:ext cx="11204795" cy="524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Montserrat Light Bold"/>
              </a:rPr>
              <a:t>Banyak terjadi pelecehan seksual yang tidak memandang gender, agama, umur maupun pakaian. </a:t>
            </a:r>
          </a:p>
          <a:p>
            <a:pPr algn="ctr">
              <a:lnSpc>
                <a:spcPts val="4500"/>
              </a:lnSpc>
            </a:pPr>
          </a:p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Montserrat Light Bold"/>
              </a:rPr>
              <a:t>Kejadian ini terjadi tidak hanya di tempat-tempat tertentu, tapi juga di fasilitas umum. </a:t>
            </a:r>
          </a:p>
          <a:p>
            <a:pPr algn="ctr">
              <a:lnSpc>
                <a:spcPts val="4500"/>
              </a:lnSpc>
            </a:pPr>
          </a:p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Montserrat Light Bold"/>
              </a:rPr>
              <a:t>Penyintas pelecehan saat ini masih takut untuk menyuarakan dan mengadukan pengalaman tidak menyenangkan mereka tersebut.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84777" y="-341231"/>
            <a:ext cx="5385059" cy="10966589"/>
          </a:xfrm>
          <a:prstGeom prst="rect">
            <a:avLst/>
          </a:prstGeom>
          <a:solidFill>
            <a:srgbClr val="848383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99938"/>
            <a:ext cx="1799783" cy="28955"/>
          </a:xfrm>
          <a:prstGeom prst="rect">
            <a:avLst/>
          </a:prstGeom>
          <a:solidFill>
            <a:srgbClr val="848383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306497" y="2328359"/>
            <a:ext cx="13875189" cy="7958641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7789" r="7805" t="6047" b="1117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5400000">
            <a:off x="11673172" y="3728054"/>
            <a:ext cx="8174056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>
                <a:solidFill>
                  <a:srgbClr val="FFFFFF"/>
                </a:solidFill>
                <a:latin typeface="Montserrat Classic Bold"/>
              </a:rPr>
              <a:t>WHAT</a:t>
            </a:r>
          </a:p>
          <a:p>
            <a:pPr>
              <a:lnSpc>
                <a:spcPts val="4158"/>
              </a:lnSpc>
            </a:pPr>
            <a:r>
              <a:rPr lang="en-US" sz="3300" spc="29">
                <a:solidFill>
                  <a:srgbClr val="FFFFFF"/>
                </a:solidFill>
                <a:latin typeface="Montserrat Classic Bold"/>
              </a:rPr>
              <a:t>Apa permasalahannya sebenarnya?</a:t>
            </a:r>
          </a:p>
          <a:p>
            <a:pPr>
              <a:lnSpc>
                <a:spcPts val="94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4620"/>
            <a:ext cx="11204795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288">
                <a:solidFill>
                  <a:srgbClr val="000000"/>
                </a:solidFill>
                <a:latin typeface="Montserrat Classic Bold"/>
              </a:rPr>
              <a:t>Apa faktor-faktor pendukung masalah tsb? (bisa tampilkan data/jurnal/info pendukung lainnya)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84777" y="-341231"/>
            <a:ext cx="5385059" cy="10966589"/>
          </a:xfrm>
          <a:prstGeom prst="rect">
            <a:avLst/>
          </a:prstGeom>
          <a:solidFill>
            <a:srgbClr val="848383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99938"/>
            <a:ext cx="1799783" cy="28955"/>
          </a:xfrm>
          <a:prstGeom prst="rect">
            <a:avLst/>
          </a:prstGeom>
          <a:solidFill>
            <a:srgbClr val="848383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306497" y="2328359"/>
            <a:ext cx="13875189" cy="7958641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7789" r="7805" t="6047" b="1117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5400000">
            <a:off x="11673172" y="3728054"/>
            <a:ext cx="8174056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>
                <a:solidFill>
                  <a:srgbClr val="FFFFFF"/>
                </a:solidFill>
                <a:latin typeface="Montserrat Classic Bold"/>
              </a:rPr>
              <a:t>WHAT</a:t>
            </a:r>
          </a:p>
          <a:p>
            <a:pPr>
              <a:lnSpc>
                <a:spcPts val="4158"/>
              </a:lnSpc>
            </a:pPr>
            <a:r>
              <a:rPr lang="en-US" sz="3300" spc="29">
                <a:solidFill>
                  <a:srgbClr val="FFFFFF"/>
                </a:solidFill>
                <a:latin typeface="Montserrat Classic Bold"/>
              </a:rPr>
              <a:t>Apa permasalahannya sebenarnya?</a:t>
            </a:r>
          </a:p>
          <a:p>
            <a:pPr>
              <a:lnSpc>
                <a:spcPts val="94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4620"/>
            <a:ext cx="11204795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288">
                <a:solidFill>
                  <a:srgbClr val="000000"/>
                </a:solidFill>
                <a:latin typeface="Montserrat Classic Bold"/>
              </a:rPr>
              <a:t>Apa faktor-faktor pendukung masalah tsb? (bisa tampilkan data/jurnal/info pendukung lainnya)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8483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259387"/>
            <a:ext cx="9350579" cy="108057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4179023"/>
            <a:ext cx="786458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0"/>
              </a:lnSpc>
            </a:pPr>
            <a:r>
              <a:rPr lang="en-US" sz="2900" spc="214">
                <a:solidFill>
                  <a:srgbClr val="FFFFFF"/>
                </a:solidFill>
                <a:latin typeface="Montserrat Classic Bold"/>
              </a:rPr>
              <a:t>Dimana saja si calon “user” mengalami masalah ini?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484869"/>
            <a:ext cx="6812115" cy="77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199" spc="41">
                <a:solidFill>
                  <a:srgbClr val="FFFFFF"/>
                </a:solidFill>
                <a:latin typeface="Montserrat Light Bold"/>
              </a:rPr>
              <a:t>Di mana saja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94408" y="4179023"/>
            <a:ext cx="711766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80"/>
              </a:lnSpc>
            </a:pPr>
            <a:r>
              <a:rPr lang="en-US" sz="2900" spc="214">
                <a:solidFill>
                  <a:srgbClr val="000000"/>
                </a:solidFill>
                <a:latin typeface="Montserrat Classic Bold"/>
              </a:rPr>
              <a:t>Pada kondisi seperti apa si calon “user” mengalami masalah ini?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47185" y="8468995"/>
            <a:ext cx="681211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spc="42">
                <a:solidFill>
                  <a:srgbClr val="000000"/>
                </a:solidFill>
                <a:latin typeface="Montserrat Light Bold"/>
              </a:rPr>
              <a:t>Semua kondisi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5459517" y="5143500"/>
            <a:ext cx="1799783" cy="28955"/>
          </a:xfrm>
          <a:prstGeom prst="rect">
            <a:avLst/>
          </a:prstGeom>
          <a:solidFill>
            <a:srgbClr val="848383"/>
          </a:solidFill>
        </p:spPr>
      </p:sp>
      <p:sp>
        <p:nvSpPr>
          <p:cNvPr name="AutoShape 8" id="8"/>
          <p:cNvSpPr/>
          <p:nvPr/>
        </p:nvSpPr>
        <p:spPr>
          <a:xfrm rot="0">
            <a:off x="1028700" y="5129023"/>
            <a:ext cx="1799783" cy="2895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3823648" y="560009"/>
            <a:ext cx="10808529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7500" spc="67">
                <a:solidFill>
                  <a:srgbClr val="FAF8FF"/>
                </a:solidFill>
                <a:latin typeface="Montserrat Classic Bold"/>
              </a:rPr>
              <a:t>WH</a:t>
            </a:r>
            <a:r>
              <a:rPr lang="en-US" sz="7500" spc="67">
                <a:solidFill>
                  <a:srgbClr val="000000"/>
                </a:solidFill>
                <a:latin typeface="Montserrat Classic Bold"/>
              </a:rPr>
              <a:t>ERE</a:t>
            </a:r>
          </a:p>
          <a:p>
            <a:pPr algn="ctr">
              <a:lnSpc>
                <a:spcPts val="4158"/>
              </a:lnSpc>
            </a:pPr>
            <a:r>
              <a:rPr lang="en-US" sz="7500" spc="67">
                <a:solidFill>
                  <a:srgbClr val="FAF8FF"/>
                </a:solidFill>
                <a:latin typeface="Montserrat Classic Bold"/>
              </a:rPr>
              <a:t>Dimana/pada saat apa </a:t>
            </a:r>
            <a:r>
              <a:rPr lang="en-US" sz="7500" spc="67">
                <a:solidFill>
                  <a:srgbClr val="000000"/>
                </a:solidFill>
                <a:latin typeface="Montserrat Classic Bold"/>
              </a:rPr>
              <a:t>permasalahan ini muncul?</a:t>
            </a:r>
          </a:p>
          <a:p>
            <a:pPr algn="ctr">
              <a:lnSpc>
                <a:spcPts val="945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DAEpNR8cQck</dc:identifier>
  <dcterms:modified xsi:type="dcterms:W3CDTF">2011-08-01T06:04:30Z</dcterms:modified>
  <cp:revision>1</cp:revision>
  <dc:title>Black and White Bullying Education Presentation</dc:title>
</cp:coreProperties>
</file>